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460A2-2FD6-4FC6-A4E8-9E5D3F75D2FA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F55DB-888A-4853-BE76-6B48DB6DA8D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21024"/>
            <a:ext cx="8568952" cy="5136976"/>
          </a:xfrm>
        </p:spPr>
        <p:txBody>
          <a:bodyPr>
            <a:normAutofit fontScale="40000" lnSpcReduction="20000"/>
          </a:bodyPr>
          <a:lstStyle/>
          <a:p>
            <a:r>
              <a:rPr lang="it-IT" sz="5000" b="1" dirty="0" smtClean="0">
                <a:solidFill>
                  <a:srgbClr val="FF0000"/>
                </a:solidFill>
                <a:latin typeface="Algerian" pitchFamily="82" charset="0"/>
              </a:rPr>
              <a:t>ALBERO  DELLA PACE</a:t>
            </a:r>
          </a:p>
          <a:p>
            <a:r>
              <a:rPr lang="it-IT" sz="4500" b="1" dirty="0" smtClean="0">
                <a:solidFill>
                  <a:srgbClr val="0070C0"/>
                </a:solidFill>
                <a:latin typeface="Algerian" pitchFamily="82" charset="0"/>
              </a:rPr>
              <a:t>DEI DIRITTI UMANI </a:t>
            </a:r>
            <a:r>
              <a:rPr lang="it-IT" sz="4500" b="1" dirty="0" smtClean="0">
                <a:solidFill>
                  <a:srgbClr val="00B050"/>
                </a:solidFill>
                <a:latin typeface="Algerian" pitchFamily="82" charset="0"/>
              </a:rPr>
              <a:t>E </a:t>
            </a:r>
            <a:r>
              <a:rPr lang="it-IT" sz="4500" b="1" dirty="0" err="1" smtClean="0">
                <a:solidFill>
                  <a:srgbClr val="00B050"/>
                </a:solidFill>
                <a:latin typeface="Algerian" pitchFamily="82" charset="0"/>
              </a:rPr>
              <a:t>DI</a:t>
            </a:r>
            <a:r>
              <a:rPr lang="it-IT" sz="4500" b="1" dirty="0" smtClean="0">
                <a:solidFill>
                  <a:srgbClr val="00B050"/>
                </a:solidFill>
                <a:latin typeface="Algerian" pitchFamily="82" charset="0"/>
              </a:rPr>
              <a:t> MADRE TERRA</a:t>
            </a:r>
          </a:p>
          <a:p>
            <a:r>
              <a:rPr lang="it-IT" sz="3300" b="1" dirty="0" smtClean="0">
                <a:solidFill>
                  <a:schemeClr val="accent2">
                    <a:lumMod val="75000"/>
                  </a:schemeClr>
                </a:solidFill>
              </a:rPr>
              <a:t>70° ANNIVERSARIO DELLA CARTA DEI DIRITTI UMANI</a:t>
            </a:r>
          </a:p>
          <a:p>
            <a:r>
              <a:rPr lang="it-IT" sz="3300" b="1" dirty="0" smtClean="0">
                <a:solidFill>
                  <a:schemeClr val="tx1"/>
                </a:solidFill>
              </a:rPr>
              <a:t>A 100 ANNI DALLA FINE DELLA </a:t>
            </a:r>
            <a:r>
              <a:rPr lang="it-IT" sz="3300" b="1" dirty="0" err="1" smtClean="0">
                <a:solidFill>
                  <a:schemeClr val="tx1"/>
                </a:solidFill>
              </a:rPr>
              <a:t>I</a:t>
            </a:r>
            <a:r>
              <a:rPr lang="it-IT" sz="3300" b="1" dirty="0" err="1" smtClean="0">
                <a:solidFill>
                  <a:schemeClr val="tx1"/>
                </a:solidFill>
                <a:latin typeface="+mj-lt"/>
              </a:rPr>
              <a:t>a</a:t>
            </a:r>
            <a:r>
              <a:rPr lang="it-IT" sz="3300" b="1" dirty="0" smtClean="0">
                <a:solidFill>
                  <a:schemeClr val="tx1"/>
                </a:solidFill>
                <a:latin typeface="+mj-lt"/>
              </a:rPr>
              <a:t> GUERRA MONDIALE</a:t>
            </a:r>
          </a:p>
          <a:p>
            <a:r>
              <a:rPr lang="it-IT" sz="3300" dirty="0" smtClean="0">
                <a:solidFill>
                  <a:schemeClr val="tx1"/>
                </a:solidFill>
              </a:rPr>
              <a:t>PER PREPARARSI AD AFFRONTARE LE SFIDE GLOCALI DEL 21° SECOLO </a:t>
            </a:r>
            <a:r>
              <a:rPr lang="it-IT" sz="3300" dirty="0" smtClean="0">
                <a:solidFill>
                  <a:schemeClr val="tx1"/>
                </a:solidFill>
                <a:latin typeface="+mj-lt"/>
              </a:rPr>
              <a:t>AGENDA 2030 </a:t>
            </a:r>
            <a:r>
              <a:rPr lang="it-IT" sz="3600" dirty="0" err="1" smtClean="0">
                <a:solidFill>
                  <a:schemeClr val="tx1"/>
                </a:solidFill>
                <a:latin typeface="+mj-lt"/>
              </a:rPr>
              <a:t>o.s.s</a:t>
            </a:r>
            <a:r>
              <a:rPr lang="it-IT" sz="36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endParaRPr lang="it-IT" sz="3600" dirty="0">
              <a:solidFill>
                <a:schemeClr val="tx1"/>
              </a:solidFill>
              <a:latin typeface="+mj-lt"/>
            </a:endParaRPr>
          </a:p>
          <a:p>
            <a:r>
              <a:rPr lang="it-IT" sz="3600" dirty="0" smtClean="0">
                <a:solidFill>
                  <a:schemeClr val="tx1"/>
                </a:solidFill>
                <a:latin typeface="+mj-lt"/>
              </a:rPr>
              <a:t>“</a:t>
            </a:r>
            <a:r>
              <a:rPr lang="it-IT" sz="36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NON </a:t>
            </a:r>
            <a:r>
              <a:rPr lang="it-IT" sz="36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C’E</a:t>
            </a:r>
            <a:r>
              <a:rPr lang="it-IT" sz="36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’ PACE  SENZA DIRITTI NON </a:t>
            </a:r>
            <a:r>
              <a:rPr lang="it-IT" sz="36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CI</a:t>
            </a:r>
            <a:r>
              <a:rPr lang="it-IT" sz="36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SONO DIRITTI SENZA RESPONSABILITA’ “</a:t>
            </a:r>
          </a:p>
          <a:p>
            <a:r>
              <a:rPr lang="it-IT" sz="3600" dirty="0" smtClean="0">
                <a:solidFill>
                  <a:schemeClr val="tx1"/>
                </a:solidFill>
                <a:latin typeface="+mj-lt"/>
              </a:rPr>
              <a:t>“DIETRO A CIASCUNO DEI 30 ARTICOLI DELLA CARTA DEI DIRITTI UMANI  </a:t>
            </a:r>
            <a:r>
              <a:rPr lang="it-IT" sz="3600" dirty="0" err="1" smtClean="0">
                <a:solidFill>
                  <a:schemeClr val="tx1"/>
                </a:solidFill>
                <a:latin typeface="+mj-lt"/>
              </a:rPr>
              <a:t>CI</a:t>
            </a:r>
            <a:r>
              <a:rPr lang="it-IT" sz="3600" dirty="0" smtClean="0">
                <a:solidFill>
                  <a:schemeClr val="tx1"/>
                </a:solidFill>
                <a:latin typeface="+mj-lt"/>
              </a:rPr>
              <a:t>  SONO STATI TANTI GIOVANI CHE HANNO LOTTATO E SPESSO PAGATO CON LA VITA L’IMPEGNO CONTRO LA GUERRA, LA DITTATURA E L’OPPRESSIONE, PER LA LIBERTA’ E LA GIUSTIZIA EPPURE QUESTI DIRITTI CONTINUANO A ESSERE VIOLATI IN TANTE PARTI DEL MONDO</a:t>
            </a:r>
          </a:p>
          <a:p>
            <a:r>
              <a:rPr lang="it-IT" sz="3600" dirty="0" smtClean="0">
                <a:solidFill>
                  <a:schemeClr val="tx1"/>
                </a:solidFill>
                <a:latin typeface="+mj-lt"/>
              </a:rPr>
              <a:t>SERVE UNA NUOVA E PIU’ AMPIA ASSUNZIONE  </a:t>
            </a:r>
            <a:r>
              <a:rPr lang="it-IT" sz="3600" dirty="0" err="1" smtClean="0">
                <a:solidFill>
                  <a:schemeClr val="tx1"/>
                </a:solidFill>
                <a:latin typeface="+mj-lt"/>
              </a:rPr>
              <a:t>DI</a:t>
            </a:r>
            <a:r>
              <a:rPr lang="it-IT" sz="3600" dirty="0" smtClean="0">
                <a:solidFill>
                  <a:schemeClr val="tx1"/>
                </a:solidFill>
                <a:latin typeface="+mj-lt"/>
              </a:rPr>
              <a:t>  RESPONSABILITA’</a:t>
            </a:r>
          </a:p>
          <a:p>
            <a:r>
              <a:rPr lang="it-IT" sz="3600" dirty="0" smtClean="0">
                <a:solidFill>
                  <a:schemeClr val="tx1"/>
                </a:solidFill>
                <a:latin typeface="+mj-lt"/>
              </a:rPr>
              <a:t>RESPONSABILITA’ CONTRO L’INDIFFERENZA. RESPONSABILITA’ CONTRO LA RASSEGNAZIONE. RESPONSABILITA’ CONTRO L’IPOCRISIA</a:t>
            </a:r>
          </a:p>
          <a:p>
            <a:r>
              <a:rPr lang="it-IT" sz="3600" b="1" dirty="0" smtClean="0">
                <a:solidFill>
                  <a:srgbClr val="FF0000"/>
                </a:solidFill>
                <a:latin typeface="+mj-lt"/>
              </a:rPr>
              <a:t>ABBIAMO BISOGNO </a:t>
            </a:r>
            <a:r>
              <a:rPr lang="it-IT" sz="3600" b="1" dirty="0" err="1" smtClean="0">
                <a:solidFill>
                  <a:srgbClr val="FF0000"/>
                </a:solidFill>
                <a:latin typeface="+mj-lt"/>
              </a:rPr>
              <a:t>DI</a:t>
            </a:r>
            <a:r>
              <a:rPr lang="it-IT" sz="3600" b="1" dirty="0" smtClean="0">
                <a:solidFill>
                  <a:srgbClr val="FF0000"/>
                </a:solidFill>
                <a:latin typeface="+mj-lt"/>
              </a:rPr>
              <a:t> DONNE E UOMINI </a:t>
            </a:r>
            <a:r>
              <a:rPr lang="it-IT" sz="3600" b="1" dirty="0" err="1" smtClean="0">
                <a:solidFill>
                  <a:srgbClr val="FF0000"/>
                </a:solidFill>
                <a:latin typeface="+mj-lt"/>
              </a:rPr>
              <a:t>DI</a:t>
            </a:r>
            <a:r>
              <a:rPr lang="it-IT" sz="3600" b="1" dirty="0" smtClean="0">
                <a:solidFill>
                  <a:srgbClr val="FF0000"/>
                </a:solidFill>
                <a:latin typeface="+mj-lt"/>
              </a:rPr>
              <a:t> PACE CHE AGISCONO IN SPIRITO </a:t>
            </a:r>
            <a:r>
              <a:rPr lang="it-IT" sz="3600" b="1" dirty="0" err="1" smtClean="0">
                <a:solidFill>
                  <a:srgbClr val="FF0000"/>
                </a:solidFill>
                <a:latin typeface="+mj-lt"/>
              </a:rPr>
              <a:t>DI</a:t>
            </a:r>
            <a:r>
              <a:rPr lang="it-IT" sz="3600" b="1" dirty="0" smtClean="0">
                <a:solidFill>
                  <a:srgbClr val="FF0000"/>
                </a:solidFill>
                <a:latin typeface="+mj-lt"/>
              </a:rPr>
              <a:t> FRATELLANZA</a:t>
            </a:r>
          </a:p>
          <a:p>
            <a:endParaRPr lang="it-IT" sz="3600" dirty="0">
              <a:solidFill>
                <a:schemeClr val="tx1"/>
              </a:solidFill>
              <a:latin typeface="+mj-lt"/>
            </a:endParaRPr>
          </a:p>
          <a:p>
            <a:r>
              <a:rPr lang="it-IT" sz="3600" dirty="0" smtClean="0">
                <a:solidFill>
                  <a:schemeClr val="tx1"/>
                </a:solidFill>
                <a:latin typeface="+mj-lt"/>
              </a:rPr>
              <a:t>QUI  POSE E DEDICO’</a:t>
            </a:r>
          </a:p>
          <a:p>
            <a:endParaRPr lang="it-IT" sz="3600" dirty="0">
              <a:solidFill>
                <a:schemeClr val="tx1"/>
              </a:solidFill>
              <a:latin typeface="+mj-lt"/>
            </a:endParaRPr>
          </a:p>
          <a:p>
            <a:r>
              <a:rPr lang="it-IT" sz="3600" dirty="0" smtClean="0">
                <a:solidFill>
                  <a:schemeClr val="tx1"/>
                </a:solidFill>
                <a:latin typeface="+mj-lt"/>
              </a:rPr>
              <a:t>AMMINISTRAZIONE COMUNALE  </a:t>
            </a:r>
            <a:r>
              <a:rPr lang="it-IT" sz="3600" dirty="0" err="1" smtClean="0">
                <a:solidFill>
                  <a:schemeClr val="tx1"/>
                </a:solidFill>
                <a:latin typeface="+mj-lt"/>
              </a:rPr>
              <a:t>DI</a:t>
            </a:r>
            <a:r>
              <a:rPr lang="it-IT" sz="3600" dirty="0" smtClean="0">
                <a:solidFill>
                  <a:schemeClr val="tx1"/>
                </a:solidFill>
                <a:latin typeface="+mj-lt"/>
              </a:rPr>
              <a:t> MARCIANISE - </a:t>
            </a:r>
            <a:r>
              <a:rPr lang="it-IT" sz="3600" dirty="0">
                <a:solidFill>
                  <a:schemeClr val="tx1"/>
                </a:solidFill>
                <a:latin typeface="+mj-lt"/>
              </a:rPr>
              <a:t>I</a:t>
            </a:r>
            <a:r>
              <a:rPr lang="it-IT" sz="3600" dirty="0" smtClean="0">
                <a:solidFill>
                  <a:schemeClr val="tx1"/>
                </a:solidFill>
                <a:latin typeface="+mj-lt"/>
              </a:rPr>
              <a:t>SISS “GB NOVELLI”- ISTITUTO COMPRENSIVO” CALCARA”- ISTITUTO COMPENSIVO “ALDO MORO”</a:t>
            </a:r>
            <a:r>
              <a:rPr lang="it-IT" sz="3700" b="1" dirty="0" smtClean="0">
                <a:solidFill>
                  <a:schemeClr val="tx1"/>
                </a:solidFill>
              </a:rPr>
              <a:t>- </a:t>
            </a:r>
            <a:r>
              <a:rPr lang="it-IT" sz="3700" dirty="0" smtClean="0">
                <a:solidFill>
                  <a:schemeClr val="tx1"/>
                </a:solidFill>
              </a:rPr>
              <a:t>ISTITUTO COMPRENSIVO “CAVOUR”-ISTITUTO COMPRENSIVO “SAN GIOVANNI BOSCO”</a:t>
            </a:r>
            <a:r>
              <a:rPr lang="it-IT" sz="3700" dirty="0" smtClean="0"/>
              <a:t> </a:t>
            </a:r>
            <a:r>
              <a:rPr lang="it-IT" sz="3700" dirty="0" smtClean="0">
                <a:solidFill>
                  <a:schemeClr val="tx1"/>
                </a:solidFill>
              </a:rPr>
              <a:t>– LICEO  “QUERCIA”- ISIS “FERRARIS”- ISIS “LENER”</a:t>
            </a:r>
          </a:p>
          <a:p>
            <a:r>
              <a:rPr lang="it-IT" sz="3700" dirty="0" smtClean="0">
                <a:solidFill>
                  <a:schemeClr val="tx1"/>
                </a:solidFill>
              </a:rPr>
              <a:t>CONVENTO  </a:t>
            </a:r>
            <a:r>
              <a:rPr lang="it-IT" sz="3700" dirty="0" err="1" smtClean="0">
                <a:solidFill>
                  <a:schemeClr val="tx1"/>
                </a:solidFill>
              </a:rPr>
              <a:t>DI</a:t>
            </a:r>
            <a:r>
              <a:rPr lang="it-IT" sz="3700" dirty="0" smtClean="0">
                <a:solidFill>
                  <a:schemeClr val="tx1"/>
                </a:solidFill>
              </a:rPr>
              <a:t>  SAN FRANCESCO  </a:t>
            </a:r>
            <a:r>
              <a:rPr lang="it-IT" sz="3700" dirty="0" err="1" smtClean="0">
                <a:solidFill>
                  <a:schemeClr val="tx1"/>
                </a:solidFill>
              </a:rPr>
              <a:t>DI</a:t>
            </a:r>
            <a:r>
              <a:rPr lang="it-IT" sz="3700" dirty="0" smtClean="0">
                <a:solidFill>
                  <a:schemeClr val="tx1"/>
                </a:solidFill>
              </a:rPr>
              <a:t> MARCIANISE</a:t>
            </a:r>
          </a:p>
          <a:p>
            <a:endParaRPr lang="it-IT" sz="3700" dirty="0">
              <a:solidFill>
                <a:schemeClr val="tx1"/>
              </a:solidFill>
            </a:endParaRPr>
          </a:p>
          <a:p>
            <a:r>
              <a:rPr lang="it-IT" sz="3700" b="1" dirty="0" smtClean="0">
                <a:solidFill>
                  <a:srgbClr val="00823B"/>
                </a:solidFill>
              </a:rPr>
              <a:t>MARCIANISE (CE)  10 DICEMBRE 2018-Passaggio della “Fiaccola della Pace” II Edizione</a:t>
            </a:r>
            <a:endParaRPr lang="it-IT" sz="800" b="1" dirty="0">
              <a:solidFill>
                <a:srgbClr val="00823B"/>
              </a:solidFill>
            </a:endParaRPr>
          </a:p>
          <a:p>
            <a:endParaRPr lang="it-IT" sz="3700" dirty="0" smtClean="0">
              <a:solidFill>
                <a:schemeClr val="tx1"/>
              </a:solidFill>
              <a:latin typeface="+mj-lt"/>
            </a:endParaRPr>
          </a:p>
          <a:p>
            <a:endParaRPr lang="it-IT" sz="3600" dirty="0">
              <a:solidFill>
                <a:schemeClr val="tx1"/>
              </a:solidFill>
              <a:latin typeface="+mj-lt"/>
            </a:endParaRPr>
          </a:p>
          <a:p>
            <a:endParaRPr lang="it-IT" sz="3600" dirty="0" smtClean="0">
              <a:solidFill>
                <a:schemeClr val="tx1"/>
              </a:solidFill>
              <a:latin typeface="+mj-lt"/>
            </a:endParaRPr>
          </a:p>
          <a:p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4" name="Picture 3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0"/>
            <a:ext cx="1728192" cy="16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ovimento della p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52611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temma_marcian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0"/>
            <a:ext cx="1219547" cy="1296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logo convent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188640"/>
            <a:ext cx="1008112" cy="102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scuola pa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0"/>
            <a:ext cx="1440160" cy="102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224</Words>
  <Application>Microsoft Office PowerPoint</Application>
  <PresentationFormat>Presentazione su schermo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D'Andrea</dc:creator>
  <cp:lastModifiedBy>D'Andrea</cp:lastModifiedBy>
  <cp:revision>1</cp:revision>
  <dcterms:created xsi:type="dcterms:W3CDTF">2018-12-03T08:43:19Z</dcterms:created>
  <dcterms:modified xsi:type="dcterms:W3CDTF">2018-12-03T09:25:11Z</dcterms:modified>
</cp:coreProperties>
</file>